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9" r:id="rId4"/>
    <p:sldId id="277" r:id="rId5"/>
    <p:sldId id="258" r:id="rId6"/>
    <p:sldId id="275" r:id="rId7"/>
    <p:sldId id="276" r:id="rId8"/>
    <p:sldId id="262" r:id="rId9"/>
    <p:sldId id="265" r:id="rId10"/>
    <p:sldId id="266" r:id="rId11"/>
    <p:sldId id="268" r:id="rId12"/>
    <p:sldId id="267" r:id="rId13"/>
    <p:sldId id="271" r:id="rId14"/>
    <p:sldId id="273" r:id="rId15"/>
    <p:sldId id="272" r:id="rId16"/>
    <p:sldId id="274" r:id="rId17"/>
    <p:sldId id="269" r:id="rId18"/>
    <p:sldId id="270" r:id="rId19"/>
    <p:sldId id="278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113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71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28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44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18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78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94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98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37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1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1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41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6EE55-54AD-4C86-92C6-3B95845DA2A8}" type="datetimeFigureOut">
              <a:rPr lang="it-IT" smtClean="0"/>
              <a:t>24/10/2015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78DB0-90EF-4EA3-B154-2FE2D5FBBE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15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9.wmv"/><Relationship Id="rId7" Type="http://schemas.openxmlformats.org/officeDocument/2006/relationships/image" Target="../media/image11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9.wm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1.wma"/><Relationship Id="rId7" Type="http://schemas.openxmlformats.org/officeDocument/2006/relationships/image" Target="../media/image4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1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3.wma"/><Relationship Id="rId7" Type="http://schemas.openxmlformats.org/officeDocument/2006/relationships/image" Target="../media/image4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3.wma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microsoft.com/office/2007/relationships/media" Target="../media/media7.wma"/><Relationship Id="rId3" Type="http://schemas.microsoft.com/office/2007/relationships/media" Target="../media/media2.wma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2" Type="http://schemas.openxmlformats.org/officeDocument/2006/relationships/audio" Target="../media/media1.wma"/><Relationship Id="rId16" Type="http://schemas.openxmlformats.org/officeDocument/2006/relationships/image" Target="../media/image4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5" Type="http://schemas.microsoft.com/office/2007/relationships/media" Target="../media/media3.wm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wma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media7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280920" cy="1470025"/>
          </a:xfrm>
        </p:spPr>
        <p:txBody>
          <a:bodyPr>
            <a:noAutofit/>
          </a:bodyPr>
          <a:lstStyle/>
          <a:p>
            <a:r>
              <a:rPr lang="it-IT" sz="5400" dirty="0" smtClean="0"/>
              <a:t>38° </a:t>
            </a:r>
            <a:r>
              <a:rPr lang="it-IT" sz="5400" dirty="0" err="1" smtClean="0"/>
              <a:t>Congressino</a:t>
            </a:r>
            <a:r>
              <a:rPr lang="it-IT" sz="5400" dirty="0" smtClean="0"/>
              <a:t> Microonde</a:t>
            </a:r>
            <a:endParaRPr lang="it-IT" sz="5400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4000" dirty="0" smtClean="0"/>
              <a:t>Modena</a:t>
            </a:r>
          </a:p>
          <a:p>
            <a:r>
              <a:rPr lang="it-IT" sz="4000" dirty="0" smtClean="0"/>
              <a:t>25 Ottobre 2015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64011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205136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it-IT" sz="3200" dirty="0" smtClean="0"/>
              <a:t>I4CVC/7 </a:t>
            </a:r>
            <a:r>
              <a:rPr lang="it-IT" sz="2800" dirty="0">
                <a:sym typeface="Wingdings" panose="05000000000000000000" pitchFamily="2" charset="2"/>
              </a:rPr>
              <a:t>–</a:t>
            </a:r>
            <a:r>
              <a:rPr lang="it-IT" sz="3200" dirty="0" smtClean="0"/>
              <a:t> OK1JKT 982Km </a:t>
            </a:r>
            <a:r>
              <a:rPr lang="it-IT" sz="3200" dirty="0" smtClean="0">
                <a:sym typeface="Wingdings" panose="05000000000000000000" pitchFamily="2" charset="2"/>
              </a:rPr>
              <a:t></a:t>
            </a:r>
            <a:r>
              <a:rPr lang="it-IT" sz="3200" dirty="0" smtClean="0"/>
              <a:t> IQ1KW – OM6A 1009Km</a:t>
            </a:r>
            <a:endParaRPr lang="it-IT" sz="3200" dirty="0"/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609600" y="4270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rgbClr val="FF0000"/>
                </a:solidFill>
              </a:rPr>
              <a:t>NUOVO RECORD ITALIANO 10GHz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6724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4800" dirty="0" smtClean="0">
                <a:solidFill>
                  <a:srgbClr val="3333FF"/>
                </a:solidFill>
              </a:rPr>
              <a:t>I MIGLIORI 5 DI SEMPRE</a:t>
            </a:r>
          </a:p>
          <a:p>
            <a:pPr marL="0" indent="0" algn="ctr">
              <a:buNone/>
            </a:pPr>
            <a:r>
              <a:rPr lang="it-IT" dirty="0" smtClean="0"/>
              <a:t>OZ1FF </a:t>
            </a:r>
            <a:r>
              <a:rPr lang="it-IT" dirty="0">
                <a:sym typeface="Wingdings" panose="05000000000000000000" pitchFamily="2" charset="2"/>
              </a:rPr>
              <a:t>–</a:t>
            </a:r>
            <a:r>
              <a:rPr lang="it-IT" dirty="0" smtClean="0"/>
              <a:t> F6APE </a:t>
            </a:r>
            <a:r>
              <a:rPr lang="it-IT" dirty="0" smtClean="0">
                <a:sym typeface="Wingdings" panose="05000000000000000000" pitchFamily="2" charset="2"/>
              </a:rPr>
              <a:t> 1099Km</a:t>
            </a:r>
          </a:p>
          <a:p>
            <a:pPr marL="0" indent="0" algn="ctr">
              <a:buNone/>
            </a:pPr>
            <a:r>
              <a:rPr lang="it-IT" dirty="0" smtClean="0">
                <a:sym typeface="Wingdings" panose="05000000000000000000" pitchFamily="2" charset="2"/>
              </a:rPr>
              <a:t>IQ1QW </a:t>
            </a:r>
            <a:r>
              <a:rPr lang="it-IT" dirty="0">
                <a:sym typeface="Wingdings" panose="05000000000000000000" pitchFamily="2" charset="2"/>
              </a:rPr>
              <a:t>–</a:t>
            </a:r>
            <a:r>
              <a:rPr lang="it-IT" dirty="0" smtClean="0">
                <a:sym typeface="Wingdings" panose="05000000000000000000" pitchFamily="2" charset="2"/>
              </a:rPr>
              <a:t> OM6A  1009Km</a:t>
            </a:r>
          </a:p>
          <a:p>
            <a:pPr marL="0" indent="0" algn="ctr">
              <a:buNone/>
            </a:pPr>
            <a:r>
              <a:rPr lang="it-IT" dirty="0" smtClean="0">
                <a:sym typeface="Wingdings" panose="05000000000000000000" pitchFamily="2" charset="2"/>
              </a:rPr>
              <a:t>F6DWG/P </a:t>
            </a:r>
            <a:r>
              <a:rPr lang="it-IT" dirty="0">
                <a:sym typeface="Wingdings" panose="05000000000000000000" pitchFamily="2" charset="2"/>
              </a:rPr>
              <a:t>–</a:t>
            </a:r>
            <a:r>
              <a:rPr lang="it-IT" dirty="0" smtClean="0">
                <a:sym typeface="Wingdings" panose="05000000000000000000" pitchFamily="2" charset="2"/>
              </a:rPr>
              <a:t> TK/F5BUU  997Km</a:t>
            </a:r>
          </a:p>
          <a:p>
            <a:pPr marL="0" indent="0" algn="ctr">
              <a:buNone/>
            </a:pPr>
            <a:r>
              <a:rPr lang="it-IT" dirty="0" smtClean="0">
                <a:sym typeface="Wingdings" panose="05000000000000000000" pitchFamily="2" charset="2"/>
              </a:rPr>
              <a:t>IQ1KW – OL9W  992Km</a:t>
            </a:r>
          </a:p>
          <a:p>
            <a:pPr marL="0" indent="0" algn="ctr">
              <a:buNone/>
            </a:pPr>
            <a:r>
              <a:rPr lang="it-IT" dirty="0" smtClean="0">
                <a:sym typeface="Wingdings" panose="05000000000000000000" pitchFamily="2" charset="2"/>
              </a:rPr>
              <a:t>I4CVC/7 – OK1JKT  982Km 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60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IQ1KW Doppio Record</a:t>
            </a:r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IQ1KW JN34OP </a:t>
            </a:r>
            <a:r>
              <a:rPr lang="it-IT" dirty="0" smtClean="0">
                <a:sym typeface="Wingdings" panose="05000000000000000000" pitchFamily="2" charset="2"/>
              </a:rPr>
              <a:t> OM6A JN99JC</a:t>
            </a:r>
          </a:p>
          <a:p>
            <a:pPr algn="ctr"/>
            <a:r>
              <a:rPr lang="it-IT" dirty="0" smtClean="0">
                <a:sym typeface="Wingdings" panose="05000000000000000000" pitchFamily="2" charset="2"/>
              </a:rPr>
              <a:t>1009Km</a:t>
            </a:r>
            <a:endParaRPr lang="it-IT" dirty="0"/>
          </a:p>
        </p:txBody>
      </p:sp>
      <p:pic>
        <p:nvPicPr>
          <p:cNvPr id="11" name="JUNE 2015 IQ1KW-OM6A JN34OP[RS]JN99JC 1009Km 10Ghz RAINSCATTER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093" y="2708920"/>
            <a:ext cx="4279295" cy="2577455"/>
          </a:xfrm>
        </p:spPr>
      </p:pic>
      <p:sp>
        <p:nvSpPr>
          <p:cNvPr id="9" name="Segnaposto testo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 smtClean="0"/>
              <a:t>IQ1KW JN34OP </a:t>
            </a:r>
            <a:r>
              <a:rPr lang="it-IT" dirty="0" smtClean="0">
                <a:sym typeface="Wingdings" panose="05000000000000000000" pitchFamily="2" charset="2"/>
              </a:rPr>
              <a:t> OL9W JN99CL</a:t>
            </a:r>
          </a:p>
          <a:p>
            <a:pPr algn="ctr"/>
            <a:r>
              <a:rPr lang="it-IT" dirty="0" smtClean="0">
                <a:sym typeface="Wingdings" panose="05000000000000000000" pitchFamily="2" charset="2"/>
              </a:rPr>
              <a:t>991Km</a:t>
            </a:r>
            <a:endParaRPr lang="it-IT" dirty="0"/>
          </a:p>
        </p:txBody>
      </p:sp>
      <p:pic>
        <p:nvPicPr>
          <p:cNvPr id="12" name="JUNE 2015 IQ1KW-OL9W JN34OP[RS]JN99CL 991Km RAINSCATTER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5025" y="2729102"/>
            <a:ext cx="4247455" cy="2557273"/>
          </a:xfrm>
        </p:spPr>
      </p:pic>
    </p:spTree>
    <p:extLst>
      <p:ext uri="{BB962C8B-B14F-4D97-AF65-F5344CB8AC3E}">
        <p14:creationId xmlns:p14="http://schemas.microsoft.com/office/powerpoint/2010/main" val="16459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Analisi del QSO</a:t>
            </a:r>
            <a:endParaRPr lang="it-IT" dirty="0"/>
          </a:p>
        </p:txBody>
      </p:sp>
      <p:pic>
        <p:nvPicPr>
          <p:cNvPr id="18" name="Segnaposto contenuto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980728"/>
            <a:ext cx="8229598" cy="3489019"/>
          </a:xfrm>
        </p:spPr>
      </p:pic>
      <p:sp>
        <p:nvSpPr>
          <p:cNvPr id="19" name="CasellaDiTesto 18"/>
          <p:cNvSpPr txBox="1"/>
          <p:nvPr/>
        </p:nvSpPr>
        <p:spPr>
          <a:xfrm>
            <a:off x="323528" y="4797152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SCP 15.000m </a:t>
            </a: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dirty="0" smtClean="0"/>
              <a:t>(436Km x 2) + 160Km + 138Km = 1170Km</a:t>
            </a:r>
          </a:p>
          <a:p>
            <a:r>
              <a:rPr lang="it-IT" dirty="0" smtClean="0"/>
              <a:t>SCP 10.000m </a:t>
            </a:r>
            <a:r>
              <a:rPr lang="it-IT" dirty="0" smtClean="0">
                <a:sym typeface="Wingdings" panose="05000000000000000000" pitchFamily="2" charset="2"/>
              </a:rPr>
              <a:t> (356Km x 2) + 160Km + 138Km = 1010Km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SCP   8.000m  (319Km x 2) + 160Km + 138Km = 936Km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868144" y="4719502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/>
              <a:t>}</a:t>
            </a:r>
            <a:r>
              <a:rPr lang="it-IT" sz="2400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Volume di </a:t>
            </a:r>
            <a:r>
              <a:rPr lang="it-IT" dirty="0" err="1" smtClean="0">
                <a:solidFill>
                  <a:srgbClr val="FF0000"/>
                </a:solidFill>
              </a:rPr>
              <a:t>Scatter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Orizzonti </a:t>
            </a:r>
            <a:r>
              <a:rPr lang="it-IT" sz="3600" dirty="0" err="1" smtClean="0"/>
              <a:t>Scatter</a:t>
            </a:r>
            <a:r>
              <a:rPr lang="it-IT" sz="3600" dirty="0" smtClean="0"/>
              <a:t> delle 2 Stazioni</a:t>
            </a:r>
            <a:endParaRPr lang="it-IT" sz="3600" dirty="0"/>
          </a:p>
        </p:txBody>
      </p:sp>
      <p:sp>
        <p:nvSpPr>
          <p:cNvPr id="14" name="Segnaposto testo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smtClean="0"/>
              <a:t>IQ1KW – JN34OP 2000m</a:t>
            </a:r>
            <a:endParaRPr lang="it-IT" dirty="0"/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8" y="2492897"/>
            <a:ext cx="4194570" cy="3197558"/>
          </a:xfrm>
        </p:spPr>
      </p:pic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dirty="0" smtClean="0"/>
              <a:t>OM6A – JN99JC 1500m</a:t>
            </a:r>
            <a:endParaRPr lang="it-IT" dirty="0"/>
          </a:p>
        </p:txBody>
      </p:sp>
      <p:pic>
        <p:nvPicPr>
          <p:cNvPr id="13" name="Segnaposto contenuto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08080"/>
            <a:ext cx="4175447" cy="3182980"/>
          </a:xfrm>
        </p:spPr>
      </p:pic>
    </p:spTree>
    <p:extLst>
      <p:ext uri="{BB962C8B-B14F-4D97-AF65-F5344CB8AC3E}">
        <p14:creationId xmlns:p14="http://schemas.microsoft.com/office/powerpoint/2010/main" val="20469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I 2 Orizzonti Uniti</a:t>
            </a:r>
            <a:endParaRPr lang="it-IT" sz="4000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81" y="1700809"/>
            <a:ext cx="6494672" cy="4950946"/>
          </a:xfrm>
        </p:spPr>
      </p:pic>
      <p:sp>
        <p:nvSpPr>
          <p:cNvPr id="3" name="CasellaDiTesto 2"/>
          <p:cNvSpPr txBox="1"/>
          <p:nvPr/>
        </p:nvSpPr>
        <p:spPr>
          <a:xfrm>
            <a:off x="938069" y="764704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IQ1KW Orizzonte di </a:t>
            </a:r>
            <a:r>
              <a:rPr lang="it-IT" dirty="0" err="1" smtClean="0"/>
              <a:t>Scatter</a:t>
            </a:r>
            <a:r>
              <a:rPr lang="it-IT" dirty="0" smtClean="0"/>
              <a:t> a 15000m = 522Km</a:t>
            </a:r>
          </a:p>
          <a:p>
            <a:pPr algn="ctr"/>
            <a:r>
              <a:rPr lang="it-IT" dirty="0" smtClean="0"/>
              <a:t>OM6A Orizzonte di </a:t>
            </a:r>
            <a:r>
              <a:rPr lang="it-IT" dirty="0" err="1" smtClean="0"/>
              <a:t>Scatter</a:t>
            </a:r>
            <a:r>
              <a:rPr lang="it-IT" dirty="0" smtClean="0"/>
              <a:t> a 15000m = 537Km</a:t>
            </a:r>
            <a:endParaRPr lang="it-IT" dirty="0"/>
          </a:p>
          <a:p>
            <a:pPr algn="ctr"/>
            <a:r>
              <a:rPr lang="it-IT" dirty="0" smtClean="0">
                <a:solidFill>
                  <a:srgbClr val="00FF00"/>
                </a:solidFill>
              </a:rPr>
              <a:t>Orizzonti di </a:t>
            </a:r>
            <a:r>
              <a:rPr lang="it-IT" dirty="0" err="1" smtClean="0">
                <a:solidFill>
                  <a:srgbClr val="00FF00"/>
                </a:solidFill>
              </a:rPr>
              <a:t>Scatter</a:t>
            </a:r>
            <a:r>
              <a:rPr lang="it-IT" dirty="0" smtClean="0">
                <a:solidFill>
                  <a:srgbClr val="00FF00"/>
                </a:solidFill>
              </a:rPr>
              <a:t> Sovrapposti per 50Km</a:t>
            </a:r>
          </a:p>
        </p:txBody>
      </p:sp>
    </p:spTree>
    <p:extLst>
      <p:ext uri="{BB962C8B-B14F-4D97-AF65-F5344CB8AC3E}">
        <p14:creationId xmlns:p14="http://schemas.microsoft.com/office/powerpoint/2010/main" val="2171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it-IT" sz="3200" dirty="0" smtClean="0"/>
              <a:t>Attività </a:t>
            </a:r>
            <a:r>
              <a:rPr lang="it-IT" sz="3200" dirty="0" err="1" smtClean="0"/>
              <a:t>Scatter</a:t>
            </a:r>
            <a:r>
              <a:rPr lang="it-IT" sz="3200" dirty="0" smtClean="0"/>
              <a:t> ore 16.00 - 6 Giugno2015</a:t>
            </a:r>
            <a:endParaRPr lang="it-IT" sz="3200" dirty="0"/>
          </a:p>
        </p:txBody>
      </p:sp>
      <p:pic>
        <p:nvPicPr>
          <p:cNvPr id="6" name="Picture 4" descr="C:\rs\rs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88" y="1052736"/>
            <a:ext cx="697466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>
            <a:noAutofit/>
          </a:bodyPr>
          <a:lstStyle/>
          <a:p>
            <a:r>
              <a:rPr lang="it-IT" sz="3600" dirty="0" smtClean="0"/>
              <a:t>Verifica </a:t>
            </a:r>
            <a:r>
              <a:rPr lang="it-IT" sz="3600" dirty="0"/>
              <a:t>D</a:t>
            </a:r>
            <a:r>
              <a:rPr lang="it-IT" sz="3600" dirty="0" smtClean="0"/>
              <a:t>ei Dati</a:t>
            </a:r>
            <a:endParaRPr lang="it-IT" sz="3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53888"/>
            <a:ext cx="7200800" cy="5489234"/>
          </a:xfrm>
        </p:spPr>
      </p:pic>
    </p:spTree>
    <p:extLst>
      <p:ext uri="{BB962C8B-B14F-4D97-AF65-F5344CB8AC3E}">
        <p14:creationId xmlns:p14="http://schemas.microsoft.com/office/powerpoint/2010/main" val="144596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IQ1KW ASCOLTI PARTICOLARI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it-IT" dirty="0" smtClean="0"/>
              <a:t>LX1DB/B – JN39CO 556Km</a:t>
            </a:r>
          </a:p>
          <a:p>
            <a:pPr algn="ctr"/>
            <a:r>
              <a:rPr lang="it-IT" dirty="0" smtClean="0"/>
              <a:t>DISCO A 40° DI ELEVAZIONE</a:t>
            </a:r>
            <a:endParaRPr lang="it-IT" dirty="0"/>
          </a:p>
        </p:txBody>
      </p:sp>
      <p:pic>
        <p:nvPicPr>
          <p:cNvPr id="12" name="IQ1KW listening LX1DB-B 10Ghz  03-07-2015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013075"/>
            <a:ext cx="4040188" cy="2273300"/>
          </a:xfrm>
        </p:spPr>
      </p:pic>
      <p:sp>
        <p:nvSpPr>
          <p:cNvPr id="10" name="Segnaposto testo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it-IT" dirty="0" smtClean="0"/>
              <a:t>OM3KKI – JN88UU 926Km</a:t>
            </a:r>
          </a:p>
          <a:p>
            <a:pPr algn="ctr"/>
            <a:r>
              <a:rPr lang="it-IT" dirty="0" smtClean="0"/>
              <a:t>….. AUDIO FM …..</a:t>
            </a:r>
            <a:endParaRPr lang="it-IT" dirty="0"/>
          </a:p>
        </p:txBody>
      </p:sp>
      <p:pic>
        <p:nvPicPr>
          <p:cNvPr id="13" name="AUD-20151017-WA0001.m4a">
            <a:hlinkClick r:id="" action="ppaction://media"/>
          </p:cNvPr>
          <p:cNvPicPr>
            <a:picLocks noGrp="1" noChangeAspect="1"/>
          </p:cNvPicPr>
          <p:nvPr>
            <p:ph sz="quarter" idx="4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1113" y="384492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9737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RS QSO IN 23 E 13 cm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it-IT" dirty="0" smtClean="0"/>
              <a:t>DL7QY - JN59BD </a:t>
            </a:r>
            <a:r>
              <a:rPr lang="it-IT" dirty="0" smtClean="0"/>
              <a:t>435Km</a:t>
            </a:r>
            <a:endParaRPr lang="it-IT" dirty="0" smtClean="0"/>
          </a:p>
          <a:p>
            <a:pPr algn="ctr"/>
            <a:r>
              <a:rPr lang="it-IT" dirty="0" smtClean="0"/>
              <a:t>1,2GHz RS SSB QSO</a:t>
            </a:r>
            <a:endParaRPr lang="it-IT" dirty="0"/>
          </a:p>
        </p:txBody>
      </p:sp>
      <p:pic>
        <p:nvPicPr>
          <p:cNvPr id="7" name="dl7qy_23cm(0m 20s)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3288" y="3844925"/>
            <a:ext cx="609600" cy="609600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it-IT" dirty="0" smtClean="0"/>
              <a:t>HA8MV/P - KN06HT 659Km</a:t>
            </a:r>
          </a:p>
          <a:p>
            <a:pPr algn="ctr"/>
            <a:r>
              <a:rPr lang="it-IT" dirty="0" smtClean="0"/>
              <a:t>2,3GHz RS SSB QSO</a:t>
            </a:r>
            <a:endParaRPr lang="it-IT" dirty="0"/>
          </a:p>
        </p:txBody>
      </p:sp>
      <p:pic>
        <p:nvPicPr>
          <p:cNvPr id="8" name="HA8MV_P-SSB-13.mp3">
            <a:hlinkClick r:id="" action="ppaction://media"/>
          </p:cNvPr>
          <p:cNvPicPr>
            <a:picLocks noGrp="1" noChangeAspect="1"/>
          </p:cNvPicPr>
          <p:nvPr>
            <p:ph sz="quarter" idx="4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1113" y="3844925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840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0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2691731"/>
          </a:xfrm>
        </p:spPr>
        <p:txBody>
          <a:bodyPr>
            <a:noAutofit/>
          </a:bodyPr>
          <a:lstStyle/>
          <a:p>
            <a:r>
              <a:rPr lang="it-IT" sz="6600" dirty="0" smtClean="0"/>
              <a:t>GRAZIE DELL’ATTENZIONE</a:t>
            </a:r>
            <a:endParaRPr lang="it-IT" sz="6600" dirty="0"/>
          </a:p>
        </p:txBody>
      </p:sp>
      <p:sp>
        <p:nvSpPr>
          <p:cNvPr id="8" name="Sottotitolo 7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2520280"/>
          </a:xfrm>
        </p:spPr>
        <p:txBody>
          <a:bodyPr>
            <a:noAutofit/>
          </a:bodyPr>
          <a:lstStyle/>
          <a:p>
            <a:r>
              <a:rPr lang="it-IT" sz="3600" dirty="0" smtClean="0"/>
              <a:t>Giorgio IK3GHY</a:t>
            </a:r>
          </a:p>
          <a:p>
            <a:r>
              <a:rPr lang="it-IT" sz="3600" dirty="0" smtClean="0"/>
              <a:t>Marcello IK1YWB</a:t>
            </a:r>
          </a:p>
          <a:p>
            <a:r>
              <a:rPr lang="it-IT" sz="3600" dirty="0" smtClean="0"/>
              <a:t>Manuel IU3CQP</a:t>
            </a:r>
          </a:p>
          <a:p>
            <a:r>
              <a:rPr lang="it-IT" sz="3600" dirty="0" smtClean="0"/>
              <a:t>25 OTTOBRE 2015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265835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12651" y="1412776"/>
            <a:ext cx="83186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 smtClean="0">
                <a:solidFill>
                  <a:srgbClr val="FF0000"/>
                </a:solidFill>
              </a:rPr>
              <a:t>6 GIUGNO 2015</a:t>
            </a:r>
          </a:p>
          <a:p>
            <a:pPr algn="ctr"/>
            <a:r>
              <a:rPr lang="it-IT" sz="8000" dirty="0" err="1" smtClean="0">
                <a:solidFill>
                  <a:srgbClr val="FF0000"/>
                </a:solidFill>
              </a:rPr>
              <a:t>Microwave</a:t>
            </a:r>
            <a:r>
              <a:rPr lang="it-IT" sz="8000" dirty="0" smtClean="0">
                <a:solidFill>
                  <a:srgbClr val="FF0000"/>
                </a:solidFill>
              </a:rPr>
              <a:t> Contest</a:t>
            </a:r>
          </a:p>
          <a:p>
            <a:r>
              <a:rPr lang="it-IT" sz="8000" dirty="0" err="1" smtClean="0">
                <a:solidFill>
                  <a:srgbClr val="FF0000"/>
                </a:solidFill>
              </a:rPr>
              <a:t>Rain</a:t>
            </a:r>
            <a:r>
              <a:rPr lang="it-IT" sz="8000" dirty="0" smtClean="0">
                <a:solidFill>
                  <a:srgbClr val="FF0000"/>
                </a:solidFill>
              </a:rPr>
              <a:t> </a:t>
            </a:r>
            <a:r>
              <a:rPr lang="it-IT" sz="8000" dirty="0" err="1" smtClean="0">
                <a:solidFill>
                  <a:srgbClr val="FF0000"/>
                </a:solidFill>
              </a:rPr>
              <a:t>Scatter</a:t>
            </a:r>
            <a:r>
              <a:rPr lang="it-IT" sz="8000" dirty="0" smtClean="0">
                <a:solidFill>
                  <a:srgbClr val="FF0000"/>
                </a:solidFill>
              </a:rPr>
              <a:t> 10GHz</a:t>
            </a:r>
            <a:endParaRPr lang="it-IT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avviene il QSO RS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390650"/>
            <a:ext cx="7458067" cy="46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>
            <a:normAutofit/>
          </a:bodyPr>
          <a:lstStyle/>
          <a:p>
            <a:r>
              <a:rPr lang="it-IT" sz="3600" dirty="0" smtClean="0"/>
              <a:t>Direzionalità Degli </a:t>
            </a:r>
            <a:r>
              <a:rPr lang="it-IT" sz="3600" dirty="0" err="1"/>
              <a:t>S</a:t>
            </a:r>
            <a:r>
              <a:rPr lang="it-IT" sz="3600" dirty="0" err="1" smtClean="0"/>
              <a:t>catter</a:t>
            </a:r>
            <a:endParaRPr lang="it-IT" sz="3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15985"/>
            <a:ext cx="6840760" cy="5626603"/>
          </a:xfrm>
        </p:spPr>
      </p:pic>
    </p:spTree>
    <p:extLst>
      <p:ext uri="{BB962C8B-B14F-4D97-AF65-F5344CB8AC3E}">
        <p14:creationId xmlns:p14="http://schemas.microsoft.com/office/powerpoint/2010/main" val="21906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smtClean="0"/>
              <a:t>REGISTRAZIONI QSO RS</a:t>
            </a:r>
            <a:endParaRPr lang="it-IT" dirty="0"/>
          </a:p>
        </p:txBody>
      </p:sp>
      <p:pic>
        <p:nvPicPr>
          <p:cNvPr id="7" name="dk5ai_rs_qs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2929" y="2253843"/>
            <a:ext cx="609600" cy="609600"/>
          </a:xfrm>
        </p:spPr>
      </p:pic>
      <p:sp>
        <p:nvSpPr>
          <p:cNvPr id="8" name="CasellaDiTesto 7"/>
          <p:cNvSpPr txBox="1"/>
          <p:nvPr/>
        </p:nvSpPr>
        <p:spPr>
          <a:xfrm>
            <a:off x="1348408" y="237397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DK5AI</a:t>
            </a:r>
            <a:endParaRPr lang="it-IT" dirty="0"/>
          </a:p>
        </p:txBody>
      </p:sp>
      <p:pic>
        <p:nvPicPr>
          <p:cNvPr id="11" name="ok1teh luglio 201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5503" y="3354772"/>
            <a:ext cx="609600" cy="6096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295103" y="3474906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I4XCC – OK1TEH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014431" y="170080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SSB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81821" y="1700808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CW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537999" y="170080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FM</a:t>
            </a:r>
            <a:endParaRPr lang="it-IT" dirty="0"/>
          </a:p>
        </p:txBody>
      </p:sp>
      <p:pic>
        <p:nvPicPr>
          <p:cNvPr id="16" name="9a2sb-ssb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43957" y="2253843"/>
            <a:ext cx="609600" cy="609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4653556" y="2373977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9A2SB</a:t>
            </a:r>
            <a:endParaRPr lang="it-IT" dirty="0"/>
          </a:p>
        </p:txBody>
      </p:sp>
      <p:pic>
        <p:nvPicPr>
          <p:cNvPr id="18" name="HA3GR-SSB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043956" y="3354772"/>
            <a:ext cx="609600" cy="6096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4653556" y="3474906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HA3GR</a:t>
            </a:r>
            <a:endParaRPr lang="it-IT" dirty="0"/>
          </a:p>
        </p:txBody>
      </p:sp>
      <p:pic>
        <p:nvPicPr>
          <p:cNvPr id="22" name="OE5VRL-5 FM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7016" y="2245105"/>
            <a:ext cx="609600" cy="609600"/>
          </a:xfrm>
          <a:prstGeom prst="rect">
            <a:avLst/>
          </a:prstGeom>
        </p:spPr>
      </p:pic>
      <p:pic>
        <p:nvPicPr>
          <p:cNvPr id="23" name="I6XCK FM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7016" y="3354772"/>
            <a:ext cx="609600" cy="609600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7086616" y="2365239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OE5VRL/5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7086616" y="347490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I6XCK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736801" y="6021288"/>
            <a:ext cx="747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GIUGNO 2015 IQ1KW-OM6A JN34OP[RS]JN99JC 1009Km 10Ghz RAINSCATTER</a:t>
            </a:r>
            <a:endParaRPr lang="it-IT" dirty="0"/>
          </a:p>
        </p:txBody>
      </p:sp>
      <p:pic>
        <p:nvPicPr>
          <p:cNvPr id="27" name="JUNE 2015 IQ1KW-OM6A JN34OP[RS]JN99JC 1009Km 10Ghz RAINSCATTER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70525" y="5301208"/>
            <a:ext cx="609600" cy="609600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3141338" y="4838863"/>
            <a:ext cx="266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NUOVO RECORD ITALIANO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0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4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2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93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6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29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Situazione Meteo Europa 6 Giugno 2015</a:t>
            </a:r>
            <a:endParaRPr lang="it-IT" sz="3600" dirty="0"/>
          </a:p>
        </p:txBody>
      </p:sp>
      <p:pic>
        <p:nvPicPr>
          <p:cNvPr id="5" name="Picture 1028" descr="C:\rs\meteo-06062015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5" y="2204864"/>
            <a:ext cx="418483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rs\EUMETSAT_MSG_RGB-naturalcolor-centralEurope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36162"/>
            <a:ext cx="4264409" cy="33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it-IT" sz="3600" dirty="0" smtClean="0"/>
              <a:t>Eccezionale Attività </a:t>
            </a:r>
            <a:r>
              <a:rPr lang="it-IT" sz="3600" dirty="0" err="1" smtClean="0"/>
              <a:t>Scatter</a:t>
            </a:r>
            <a:r>
              <a:rPr lang="it-IT" sz="3600" dirty="0" smtClean="0"/>
              <a:t> per 6 Ore</a:t>
            </a:r>
            <a:br>
              <a:rPr lang="it-IT" sz="3600" dirty="0" smtClean="0"/>
            </a:br>
            <a:r>
              <a:rPr lang="it-IT" sz="3600" dirty="0" smtClean="0"/>
              <a:t>Altezza Media 13000m</a:t>
            </a:r>
            <a:endParaRPr lang="it-IT" sz="3600" dirty="0"/>
          </a:p>
        </p:txBody>
      </p:sp>
      <p:pic>
        <p:nvPicPr>
          <p:cNvPr id="5" name="Picture 4" descr="C:\rs\rs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97" y="2060848"/>
            <a:ext cx="427610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rs\rs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060848"/>
            <a:ext cx="426528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4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456 QSO Dichiarati in Italia</a:t>
            </a:r>
            <a:endParaRPr lang="it-IT" dirty="0"/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1"/>
          </p:nvPr>
        </p:nvGraphicFramePr>
        <p:xfrm>
          <a:off x="457200" y="1963831"/>
          <a:ext cx="8229601" cy="3798700"/>
        </p:xfrm>
        <a:graphic>
          <a:graphicData uri="http://schemas.openxmlformats.org/drawingml/2006/table">
            <a:tbl>
              <a:tblPr/>
              <a:tblGrid>
                <a:gridCol w="258099"/>
                <a:gridCol w="653314"/>
                <a:gridCol w="451673"/>
                <a:gridCol w="419411"/>
                <a:gridCol w="1032397"/>
                <a:gridCol w="419412"/>
                <a:gridCol w="411346"/>
                <a:gridCol w="559215"/>
                <a:gridCol w="645248"/>
                <a:gridCol w="451674"/>
                <a:gridCol w="548460"/>
                <a:gridCol w="451674"/>
                <a:gridCol w="459739"/>
                <a:gridCol w="548460"/>
                <a:gridCol w="411346"/>
                <a:gridCol w="508133"/>
              </a:tblGrid>
              <a:tr h="162978">
                <a:tc gridSpan="16">
                  <a:txBody>
                    <a:bodyPr/>
                    <a:lstStyle/>
                    <a:p>
                      <a:pPr algn="ctr" fontAlgn="t"/>
                      <a:r>
                        <a:rPr lang="it-IT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Banda 10 GHz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51683">
                <a:tc gridSpan="16">
                  <a:txBody>
                    <a:bodyPr/>
                    <a:lstStyle/>
                    <a:p>
                      <a:pPr algn="ctr" fontAlgn="t"/>
                      <a:r>
                        <a:rPr lang="it-IT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Categoria singolo operatore 13 ( x 35 overall )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51683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n°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Call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Locator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Aslm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Antenna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Power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Qso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Dichiarato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Qso-DX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Qrb-DX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QRB calc.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Errori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QRB err.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Err 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QSO unici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I4XCC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JN63HW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 OFS.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27,762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DJ1KP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27,764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26,764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4,8%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IK3GHY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JN65DM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1.2m offset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22,393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HA5UA/P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22,390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22,371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I6XCK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JN63QO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ofset 1,2 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17,331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DL0GTH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807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17,325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1,972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15,353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9,8%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I3ZHN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JN65FP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1.mt. dam.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?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8,425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OM6A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8,426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1,418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7,008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19,2%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I4CVC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JN54VJ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60cm disk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7,719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OM6A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747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7,714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5,614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21,1%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IZ3KSO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JN55VU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80cm offet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2,798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IQ1KW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2,786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2,786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I1PSC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JN44MJ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P.F. 70CM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2,199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EA5CV/5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I3VWK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JN55TT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2,062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IQ1KW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2,061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2,026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6,7%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IW3HXR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JN55QO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1,939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OK1YA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1,937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1,937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</a:t>
                      </a:r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 5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IW3SPI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JN66OD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1,30  mt Dish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2,090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OK2C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2,090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1,799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12,5%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I1KFH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JN45FG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disco 0,9 mt offset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1,243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OM6A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1,242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1,242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IW1CKM/2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JN44PQ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1,668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disco 50 cm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IZ3KSO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I3JVS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JN55SS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parabola 100 cm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S58RU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IK3FHP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JN55RQ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Disco 1 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S58RU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IK3TCH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JN55MP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 CM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IZ1EVF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IZ3KVB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JN55UR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IZ3KSO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IZ3BUQ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JN55UR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IZ3KSO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IK3ZGB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JN55UR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IZ3KSO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2978">
                <a:tc gridSpan="16">
                  <a:txBody>
                    <a:bodyPr/>
                    <a:lstStyle/>
                    <a:p>
                      <a:pPr algn="ctr" fontAlgn="t"/>
                      <a:r>
                        <a:rPr lang="it-IT" sz="10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Banda 10 GHz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51683">
                <a:tc gridSpan="16">
                  <a:txBody>
                    <a:bodyPr/>
                    <a:lstStyle/>
                    <a:p>
                      <a:pPr algn="ctr" fontAlgn="t"/>
                      <a:r>
                        <a:rPr lang="it-IT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Categoria multi operatore 14 ( x 35 overall )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51683"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n°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Call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Locator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Aslm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Antenna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Power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Qso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Dichiarato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Qso-DX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Qrb-DX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QRB calc.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Errori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QRB err.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Finale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Err 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QSO unici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IQ1KW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JN34OP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1,950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dish 1,50 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18,356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OM6A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1,009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18,328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507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17,821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IW3IGM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JN55PS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1,700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PAR 120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12,971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OM6A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12,971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12,971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IQ3VI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JN55OQ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1,600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parabola 70 cm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3,746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IQ1KW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335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3,742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3,338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10,3%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IW5CZU/5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JN54JD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DISH 80 cm.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2,029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S58RU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2,024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1,801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8,3%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IZ3ZUB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JN66EA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1,552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parabola 1mt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1,483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I6XCK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1,483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1,441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7,7%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1342"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I3NGL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JN65DR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Disco cm 100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I4XCC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201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536</a:t>
                      </a:r>
                    </a:p>
                  </a:txBody>
                  <a:tcPr marL="8068" marR="8068" marT="80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  <a:endParaRPr lang="it-IT" sz="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068" marR="8068" marT="806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32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1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</TotalTime>
  <Words>786</Words>
  <Application>Microsoft Office PowerPoint</Application>
  <PresentationFormat>Presentazione su schermo (4:3)</PresentationFormat>
  <Paragraphs>485</Paragraphs>
  <Slides>19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38° Congressino Microonde</vt:lpstr>
      <vt:lpstr>Presentazione standard di PowerPoint</vt:lpstr>
      <vt:lpstr>Come avviene il QSO RS</vt:lpstr>
      <vt:lpstr>Direzionalità Degli Scatter</vt:lpstr>
      <vt:lpstr>REGISTRAZIONI QSO RS</vt:lpstr>
      <vt:lpstr>Situazione Meteo Europa 6 Giugno 2015</vt:lpstr>
      <vt:lpstr>Eccezionale Attività Scatter per 6 Ore Altezza Media 13000m</vt:lpstr>
      <vt:lpstr>456 QSO Dichiarati in Italia</vt:lpstr>
      <vt:lpstr>Presentazione standard di PowerPoint</vt:lpstr>
      <vt:lpstr>I4CVC/7 – OK1JKT 982Km  IQ1KW – OM6A 1009Km</vt:lpstr>
      <vt:lpstr>IQ1KW Doppio Record</vt:lpstr>
      <vt:lpstr>Analisi del QSO</vt:lpstr>
      <vt:lpstr>Orizzonti Scatter delle 2 Stazioni</vt:lpstr>
      <vt:lpstr>I 2 Orizzonti Uniti</vt:lpstr>
      <vt:lpstr>Attività Scatter ore 16.00 - 6 Giugno2015</vt:lpstr>
      <vt:lpstr>Verifica Dei Dati</vt:lpstr>
      <vt:lpstr>IQ1KW ASCOLTI PARTICOLARI</vt:lpstr>
      <vt:lpstr>RS QSO IN 23 E 13 cm</vt:lpstr>
      <vt:lpstr>GRAZIE DELL’ATTENZIONE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Alex</dc:creator>
  <cp:lastModifiedBy>Alex</cp:lastModifiedBy>
  <cp:revision>64</cp:revision>
  <dcterms:created xsi:type="dcterms:W3CDTF">2015-10-04T14:14:23Z</dcterms:created>
  <dcterms:modified xsi:type="dcterms:W3CDTF">2015-10-24T15:28:59Z</dcterms:modified>
</cp:coreProperties>
</file>